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7" r:id="rId1"/>
  </p:sldMasterIdLst>
  <p:sldIdLst>
    <p:sldId id="256" r:id="rId2"/>
    <p:sldId id="281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6" r:id="rId19"/>
    <p:sldId id="277" r:id="rId20"/>
    <p:sldId id="278" r:id="rId21"/>
    <p:sldId id="279" r:id="rId22"/>
    <p:sldId id="28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E3FAB82-0A92-4694-80F9-87FCF83DB738}">
          <p14:sldIdLst>
            <p14:sldId id="256"/>
            <p14:sldId id="281"/>
            <p14:sldId id="257"/>
            <p14:sldId id="258"/>
            <p14:sldId id="259"/>
          </p14:sldIdLst>
        </p14:section>
        <p14:section name="Untitled Section" id="{162D1187-94EE-4C69-A4EA-E76BE75DF83C}">
          <p14:sldIdLst>
            <p14:sldId id="260"/>
            <p14:sldId id="261"/>
            <p14:sldId id="262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6"/>
            <p14:sldId id="277"/>
            <p14:sldId id="278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533" autoAdjust="0"/>
  </p:normalViewPr>
  <p:slideViewPr>
    <p:cSldViewPr snapToGrid="0">
      <p:cViewPr varScale="1">
        <p:scale>
          <a:sx n="76" d="100"/>
          <a:sy n="76" d="100"/>
        </p:scale>
        <p:origin x="49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156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51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366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446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6081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2102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313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3784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558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305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620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157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252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107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731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116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552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71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  <p:sldLayoutId id="2147483802" r:id="rId15"/>
    <p:sldLayoutId id="2147483803" r:id="rId16"/>
    <p:sldLayoutId id="214748380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3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WORK ON EMBEEDED SYSTEMS WITH IOT</a:t>
            </a:r>
            <a:endParaRPr lang="en-IN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6"/>
            <a:ext cx="6815669" cy="1689103"/>
          </a:xfrm>
        </p:spPr>
        <p:txBody>
          <a:bodyPr>
            <a:normAutofit/>
          </a:bodyPr>
          <a:lstStyle/>
          <a:p>
            <a:endParaRPr lang="en-IN" dirty="0" smtClean="0">
              <a:solidFill>
                <a:srgbClr val="0070C0"/>
              </a:solidFill>
            </a:endParaRPr>
          </a:p>
          <a:p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94000" y="3746500"/>
            <a:ext cx="1714500" cy="3048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 smtClean="0"/>
              <a:t>GROUP MEMBERS:</a:t>
            </a:r>
            <a:endParaRPr lang="en-IN" sz="1400" dirty="0"/>
          </a:p>
        </p:txBody>
      </p:sp>
      <p:sp>
        <p:nvSpPr>
          <p:cNvPr id="5" name="Rounded Rectangle 4"/>
          <p:cNvSpPr/>
          <p:nvPr/>
        </p:nvSpPr>
        <p:spPr>
          <a:xfrm>
            <a:off x="5981700" y="3657597"/>
            <a:ext cx="3526367" cy="1587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 smtClean="0">
                <a:solidFill>
                  <a:schemeClr val="accent4">
                    <a:lumMod val="50000"/>
                  </a:schemeClr>
                </a:solidFill>
              </a:rPr>
              <a:t>V.Charitha</a:t>
            </a:r>
          </a:p>
          <a:p>
            <a:pPr algn="ctr"/>
            <a:r>
              <a:rPr lang="en-IN" sz="2000" dirty="0" smtClean="0">
                <a:solidFill>
                  <a:schemeClr val="accent4">
                    <a:lumMod val="50000"/>
                  </a:schemeClr>
                </a:solidFill>
              </a:rPr>
              <a:t> K.Dharani</a:t>
            </a:r>
            <a:endParaRPr lang="en-IN" sz="2000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en-IN" sz="2000" dirty="0" smtClean="0">
                <a:solidFill>
                  <a:schemeClr val="accent4">
                    <a:lumMod val="50000"/>
                  </a:schemeClr>
                </a:solidFill>
              </a:rPr>
              <a:t>             G.Tharaka Ramudu</a:t>
            </a:r>
          </a:p>
          <a:p>
            <a:pPr algn="ctr"/>
            <a:r>
              <a:rPr lang="en-IN" sz="2000" dirty="0" smtClean="0">
                <a:solidFill>
                  <a:schemeClr val="accent4">
                    <a:lumMod val="50000"/>
                  </a:schemeClr>
                </a:solidFill>
              </a:rPr>
              <a:t>G.Hemanth</a:t>
            </a:r>
          </a:p>
        </p:txBody>
      </p:sp>
    </p:spTree>
    <p:extLst>
      <p:ext uri="{BB962C8B-B14F-4D97-AF65-F5344CB8AC3E}">
        <p14:creationId xmlns:p14="http://schemas.microsoft.com/office/powerpoint/2010/main" val="3188303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66" y="638827"/>
            <a:ext cx="10509336" cy="556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92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 smtClean="0">
                <a:solidFill>
                  <a:srgbClr val="0070C0"/>
                </a:solidFill>
              </a:rPr>
              <a:t>Working before the object passing through IR Sensor</a:t>
            </a:r>
            <a:endParaRPr lang="en-IN" sz="32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I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Connections are set as per the picture shown.</a:t>
            </a:r>
          </a:p>
          <a:p>
            <a:r>
              <a:rPr lang="en-I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IR Sensor has transmitter and receiver , transmitter is used to emit radiation of required wave length.</a:t>
            </a:r>
          </a:p>
          <a:p>
            <a:r>
              <a:rPr lang="en-I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This radiation reaches the object and is reflected back , the reflected radiation is detected by the IR receiver.</a:t>
            </a:r>
          </a:p>
          <a:p>
            <a:r>
              <a:rPr lang="en-I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The IR Receiver detected radiation is then further processed based on its intensity.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1725" y="2888655"/>
            <a:ext cx="4718050" cy="265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9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 smtClean="0">
                <a:solidFill>
                  <a:srgbClr val="0070C0"/>
                </a:solidFill>
              </a:rPr>
              <a:t>Working after the object passing through IR Sensor</a:t>
            </a:r>
            <a:endParaRPr lang="en-IN" sz="36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 smtClean="0"/>
              <a:t>When an object passes through IR Sensor , it results to turn “ON” led when an object goes away then led results to turn “OFF”.</a:t>
            </a:r>
          </a:p>
          <a:p>
            <a:r>
              <a:rPr lang="en-IN" dirty="0" smtClean="0"/>
              <a:t>When an object is placed is placed </a:t>
            </a:r>
            <a:r>
              <a:rPr lang="en-IN" dirty="0" err="1" smtClean="0"/>
              <a:t>infront</a:t>
            </a:r>
            <a:r>
              <a:rPr lang="en-IN" dirty="0" smtClean="0"/>
              <a:t> if IR Sensor it automatically receives the signal and transmitter emits the signal and makes led to turn “ON”</a:t>
            </a:r>
          </a:p>
          <a:p>
            <a:r>
              <a:rPr lang="en-IN" dirty="0" smtClean="0"/>
              <a:t>When an object goes away no signal can be received and transmitted by IR Sensor then led turned “OFF” automatically.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1725" y="2888655"/>
            <a:ext cx="4718050" cy="265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5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 smtClean="0">
                <a:solidFill>
                  <a:srgbClr val="002060"/>
                </a:solidFill>
              </a:rPr>
              <a:t>CONTROLLING SPEED OF FAN USING LDR</a:t>
            </a:r>
            <a:endParaRPr lang="en-IN" sz="3600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Components used:</a:t>
            </a:r>
          </a:p>
          <a:p>
            <a:r>
              <a:rPr lang="en-IN" dirty="0" smtClean="0"/>
              <a:t>LCD 16*2</a:t>
            </a:r>
          </a:p>
          <a:p>
            <a:r>
              <a:rPr lang="en-IN" dirty="0" smtClean="0"/>
              <a:t>Atmega32 Microcontroller</a:t>
            </a:r>
          </a:p>
          <a:p>
            <a:r>
              <a:rPr lang="en-IN" dirty="0" smtClean="0"/>
              <a:t>Basic Shield(LDR)</a:t>
            </a:r>
          </a:p>
          <a:p>
            <a:r>
              <a:rPr lang="en-IN" dirty="0" smtClean="0"/>
              <a:t>DC Motor</a:t>
            </a:r>
          </a:p>
          <a:p>
            <a:r>
              <a:rPr lang="en-IN" dirty="0" smtClean="0"/>
              <a:t>Connecting wires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390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4366362" cy="1303867"/>
          </a:xfrm>
        </p:spPr>
        <p:txBody>
          <a:bodyPr>
            <a:normAutofit/>
          </a:bodyPr>
          <a:lstStyle/>
          <a:p>
            <a:r>
              <a:rPr lang="en-IN" sz="4000" dirty="0" smtClean="0">
                <a:solidFill>
                  <a:srgbClr val="002060"/>
                </a:solidFill>
              </a:rPr>
              <a:t>LDR Applications:</a:t>
            </a:r>
            <a:endParaRPr lang="en-IN" sz="4000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Security alarm</a:t>
            </a:r>
          </a:p>
          <a:p>
            <a:r>
              <a:rPr lang="en-IN" dirty="0" smtClean="0"/>
              <a:t>Automatic and brightness control in television receivers</a:t>
            </a:r>
          </a:p>
          <a:p>
            <a:r>
              <a:rPr lang="en-IN" dirty="0" smtClean="0"/>
              <a:t>Smoke detectors</a:t>
            </a:r>
          </a:p>
          <a:p>
            <a:r>
              <a:rPr lang="en-IN" dirty="0" smtClean="0"/>
              <a:t>Street light control circuits</a:t>
            </a:r>
          </a:p>
          <a:p>
            <a:r>
              <a:rPr lang="en-IN" dirty="0" smtClean="0"/>
              <a:t>Camera light meters</a:t>
            </a:r>
          </a:p>
          <a:p>
            <a:r>
              <a:rPr lang="en-IN" dirty="0" smtClean="0"/>
              <a:t>Light activated control circuits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3452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52811" y="2705622"/>
            <a:ext cx="1954060" cy="115239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LDR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4584526" y="2242159"/>
            <a:ext cx="1478071" cy="25052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Atmega32</a:t>
            </a:r>
          </a:p>
          <a:p>
            <a:pPr algn="ctr"/>
            <a:r>
              <a:rPr lang="en-IN" dirty="0" smtClean="0"/>
              <a:t>Micro controller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6926893" y="2592888"/>
            <a:ext cx="1415441" cy="100208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L239D DC MOTOR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9206630" y="2705622"/>
            <a:ext cx="1565754" cy="88934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DC MOTOR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9375732" y="4440476"/>
            <a:ext cx="1033397" cy="61377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Output DC Fan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1578279" y="876822"/>
            <a:ext cx="9331891" cy="88934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BLOCK DIAGRAM FOR CONTROLLING SPEED OF FAN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8342334" y="3093929"/>
            <a:ext cx="864296" cy="22859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Down Arrow 10"/>
          <p:cNvSpPr/>
          <p:nvPr/>
        </p:nvSpPr>
        <p:spPr>
          <a:xfrm>
            <a:off x="9757775" y="3594970"/>
            <a:ext cx="231732" cy="845506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ight Arrow 11"/>
          <p:cNvSpPr/>
          <p:nvPr/>
        </p:nvSpPr>
        <p:spPr>
          <a:xfrm>
            <a:off x="6062597" y="3093929"/>
            <a:ext cx="864296" cy="22859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ight Arrow 12"/>
          <p:cNvSpPr/>
          <p:nvPr/>
        </p:nvSpPr>
        <p:spPr>
          <a:xfrm>
            <a:off x="3306871" y="3281819"/>
            <a:ext cx="1277655" cy="21294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857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53" t="18023" r="3468" b="10403"/>
          <a:stretch/>
        </p:blipFill>
        <p:spPr>
          <a:xfrm>
            <a:off x="839244" y="688932"/>
            <a:ext cx="10496811" cy="556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6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2806698" cy="1303867"/>
          </a:xfrm>
        </p:spPr>
        <p:txBody>
          <a:bodyPr/>
          <a:lstStyle/>
          <a:p>
            <a:r>
              <a:rPr lang="en-IN" dirty="0" smtClean="0"/>
              <a:t>Algorithm: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 smtClean="0"/>
              <a:t>Start the program.</a:t>
            </a:r>
          </a:p>
          <a:p>
            <a:r>
              <a:rPr lang="en-IN" dirty="0" smtClean="0"/>
              <a:t>Initialising the input and output ports , PWM port .</a:t>
            </a:r>
          </a:p>
          <a:p>
            <a:r>
              <a:rPr lang="en-IN" dirty="0" smtClean="0"/>
              <a:t>Initialize void command for reading command values , void character for characters , void string .</a:t>
            </a:r>
          </a:p>
          <a:p>
            <a:r>
              <a:rPr lang="en-IN" dirty="0" smtClean="0"/>
              <a:t>Initialize COUNTA , And do COUNTA = ADC/4 operation and consider the resultant values as LDR values and display it on 16*2 LCD .</a:t>
            </a:r>
          </a:p>
          <a:p>
            <a:r>
              <a:rPr lang="en-IN" dirty="0" smtClean="0"/>
              <a:t>Set an if condition , if it is true declare a for loop to rotate motor to an required speed , else if set some condition , if it is true declare a for loop to rotate motor for other required speed and set some delay for both.</a:t>
            </a:r>
          </a:p>
          <a:p>
            <a:r>
              <a:rPr lang="en-IN" dirty="0" smtClean="0"/>
              <a:t>If both are false , else no rotation of motor.</a:t>
            </a:r>
          </a:p>
          <a:p>
            <a:r>
              <a:rPr lang="en-IN" dirty="0" smtClean="0"/>
              <a:t>Stop the program.</a:t>
            </a:r>
          </a:p>
          <a:p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219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0" y="698500"/>
            <a:ext cx="5216652" cy="54991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N" sz="3400" dirty="0" smtClean="0">
                <a:solidFill>
                  <a:srgbClr val="002060"/>
                </a:solidFill>
              </a:rPr>
              <a:t>Source code:</a:t>
            </a:r>
          </a:p>
          <a:p>
            <a:pPr marL="0" indent="0">
              <a:buNone/>
            </a:pPr>
            <a:r>
              <a:rPr lang="en-IN" dirty="0" smtClean="0"/>
              <a:t>#include&lt;</a:t>
            </a:r>
            <a:r>
              <a:rPr lang="en-IN" dirty="0" err="1" smtClean="0"/>
              <a:t>avr</a:t>
            </a:r>
            <a:r>
              <a:rPr lang="en-IN" dirty="0" smtClean="0"/>
              <a:t>/</a:t>
            </a:r>
            <a:r>
              <a:rPr lang="en-IN" dirty="0" err="1" smtClean="0"/>
              <a:t>io.h</a:t>
            </a:r>
            <a:r>
              <a:rPr lang="en-IN" dirty="0"/>
              <a:t>&gt;</a:t>
            </a:r>
          </a:p>
          <a:p>
            <a:pPr marL="0" indent="0">
              <a:buNone/>
            </a:pPr>
            <a:r>
              <a:rPr lang="en-IN" dirty="0"/>
              <a:t>#define </a:t>
            </a:r>
            <a:r>
              <a:rPr lang="en-IN" i="1" dirty="0"/>
              <a:t>F_CPU</a:t>
            </a:r>
            <a:r>
              <a:rPr lang="en-IN" dirty="0"/>
              <a:t> 1000000</a:t>
            </a:r>
          </a:p>
          <a:p>
            <a:pPr marL="0" indent="0">
              <a:buNone/>
            </a:pPr>
            <a:r>
              <a:rPr lang="en-IN" dirty="0"/>
              <a:t>#include&lt;</a:t>
            </a:r>
            <a:r>
              <a:rPr lang="en-IN" dirty="0" err="1"/>
              <a:t>util</a:t>
            </a:r>
            <a:r>
              <a:rPr lang="en-IN" dirty="0"/>
              <a:t>/</a:t>
            </a:r>
            <a:r>
              <a:rPr lang="en-IN" dirty="0" err="1"/>
              <a:t>delay.h</a:t>
            </a:r>
            <a:r>
              <a:rPr lang="en-IN" dirty="0"/>
              <a:t>&gt;</a:t>
            </a:r>
          </a:p>
          <a:p>
            <a:pPr marL="0" indent="0">
              <a:buNone/>
            </a:pPr>
            <a:r>
              <a:rPr lang="en-IN" dirty="0"/>
              <a:t>#include&lt;</a:t>
            </a:r>
            <a:r>
              <a:rPr lang="en-IN" dirty="0" err="1"/>
              <a:t>stdlib.h</a:t>
            </a:r>
            <a:r>
              <a:rPr lang="en-IN" dirty="0"/>
              <a:t>&gt;</a:t>
            </a:r>
          </a:p>
          <a:p>
            <a:pPr marL="0" indent="0">
              <a:buNone/>
            </a:pPr>
            <a:r>
              <a:rPr lang="en-IN" dirty="0"/>
              <a:t>#define enable 5</a:t>
            </a:r>
          </a:p>
          <a:p>
            <a:pPr marL="0" indent="0">
              <a:buNone/>
            </a:pPr>
            <a:r>
              <a:rPr lang="en-IN" dirty="0"/>
              <a:t>#define </a:t>
            </a:r>
            <a:r>
              <a:rPr lang="en-IN" dirty="0" err="1"/>
              <a:t>registerselection</a:t>
            </a:r>
            <a:r>
              <a:rPr lang="en-IN" dirty="0"/>
              <a:t> 7</a:t>
            </a:r>
          </a:p>
          <a:p>
            <a:pPr marL="0" indent="0">
              <a:buNone/>
            </a:pPr>
            <a:r>
              <a:rPr lang="en-IN" dirty="0"/>
              <a:t>void </a:t>
            </a:r>
            <a:r>
              <a:rPr lang="en-IN" dirty="0" err="1"/>
              <a:t>send_a_command</a:t>
            </a:r>
            <a:r>
              <a:rPr lang="en-IN" dirty="0"/>
              <a:t>(unsigned char command);</a:t>
            </a:r>
          </a:p>
          <a:p>
            <a:pPr marL="0" indent="0">
              <a:buNone/>
            </a:pPr>
            <a:r>
              <a:rPr lang="en-IN" dirty="0"/>
              <a:t>void </a:t>
            </a:r>
            <a:r>
              <a:rPr lang="en-IN" dirty="0" err="1"/>
              <a:t>send_a_character</a:t>
            </a:r>
            <a:r>
              <a:rPr lang="en-IN" dirty="0"/>
              <a:t>(unsigned char character);</a:t>
            </a:r>
          </a:p>
          <a:p>
            <a:pPr marL="0" indent="0">
              <a:buNone/>
            </a:pPr>
            <a:r>
              <a:rPr lang="en-IN" dirty="0"/>
              <a:t>void </a:t>
            </a:r>
            <a:r>
              <a:rPr lang="en-IN" dirty="0" err="1"/>
              <a:t>send_a_string</a:t>
            </a:r>
            <a:r>
              <a:rPr lang="en-IN" dirty="0"/>
              <a:t>(char*</a:t>
            </a:r>
            <a:r>
              <a:rPr lang="en-IN" dirty="0" err="1"/>
              <a:t>string_of_character</a:t>
            </a:r>
            <a:r>
              <a:rPr lang="en-IN" dirty="0"/>
              <a:t>);</a:t>
            </a:r>
          </a:p>
          <a:p>
            <a:pPr marL="0" indent="0">
              <a:buNone/>
            </a:pPr>
            <a:r>
              <a:rPr lang="en-IN" dirty="0"/>
              <a:t>void </a:t>
            </a:r>
            <a:r>
              <a:rPr lang="en-IN" dirty="0" err="1"/>
              <a:t>PWM_init</a:t>
            </a:r>
            <a:r>
              <a:rPr lang="en-IN" dirty="0"/>
              <a:t>()</a:t>
            </a:r>
          </a:p>
          <a:p>
            <a:pPr marL="0" indent="0">
              <a:buNone/>
            </a:pPr>
            <a:r>
              <a:rPr lang="en-IN" dirty="0"/>
              <a:t>{</a:t>
            </a:r>
          </a:p>
          <a:p>
            <a:pPr marL="0" indent="0">
              <a:buNone/>
            </a:pPr>
            <a:r>
              <a:rPr lang="en-IN" dirty="0"/>
              <a:t>TCCR0=(1&lt;&lt;WGM00)|(1&lt;&lt;WGM01)|(1&lt;&lt;COM01)|(1&lt;&lt;CS00);</a:t>
            </a:r>
          </a:p>
          <a:p>
            <a:pPr marL="0" indent="0">
              <a:buNone/>
            </a:pPr>
            <a:r>
              <a:rPr lang="en-IN" dirty="0"/>
              <a:t>DDRB|=(1&lt;&lt;PB3);</a:t>
            </a:r>
          </a:p>
          <a:p>
            <a:pPr marL="0" indent="0">
              <a:buNone/>
            </a:pPr>
            <a:r>
              <a:rPr lang="en-IN" dirty="0"/>
              <a:t>}</a:t>
            </a:r>
          </a:p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698500"/>
            <a:ext cx="5172456" cy="54991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N" dirty="0" err="1"/>
              <a:t>int</a:t>
            </a:r>
            <a:r>
              <a:rPr lang="en-IN" dirty="0"/>
              <a:t> main(void){</a:t>
            </a:r>
          </a:p>
          <a:p>
            <a:pPr marL="0" indent="0">
              <a:buNone/>
            </a:pPr>
            <a:r>
              <a:rPr lang="en-IN" dirty="0"/>
              <a:t>DDRC=0XFF;</a:t>
            </a:r>
          </a:p>
          <a:p>
            <a:pPr marL="0" indent="0">
              <a:buNone/>
            </a:pPr>
            <a:r>
              <a:rPr lang="en-IN" dirty="0"/>
              <a:t>DDRA=0X00;</a:t>
            </a:r>
          </a:p>
          <a:p>
            <a:pPr marL="0" indent="0">
              <a:buNone/>
            </a:pPr>
            <a:r>
              <a:rPr lang="en-IN" dirty="0"/>
              <a:t>DDRD=0XFF;</a:t>
            </a:r>
          </a:p>
          <a:p>
            <a:pPr marL="0" indent="0">
              <a:buNone/>
            </a:pPr>
            <a:r>
              <a:rPr lang="en-IN" i="1" dirty="0"/>
              <a:t>_</a:t>
            </a:r>
            <a:r>
              <a:rPr lang="en-IN" i="1" dirty="0" err="1"/>
              <a:t>delay_ms</a:t>
            </a:r>
            <a:r>
              <a:rPr lang="en-IN" dirty="0"/>
              <a:t>(50);</a:t>
            </a:r>
          </a:p>
          <a:p>
            <a:pPr marL="0" indent="0">
              <a:buNone/>
            </a:pPr>
            <a:r>
              <a:rPr lang="en-IN" dirty="0" err="1"/>
              <a:t>int</a:t>
            </a:r>
            <a:r>
              <a:rPr lang="en-IN" dirty="0"/>
              <a:t> duty;</a:t>
            </a:r>
          </a:p>
          <a:p>
            <a:pPr marL="0" indent="0">
              <a:buNone/>
            </a:pPr>
            <a:r>
              <a:rPr lang="en-IN" dirty="0" err="1"/>
              <a:t>PWM_init</a:t>
            </a:r>
            <a:r>
              <a:rPr lang="en-IN" dirty="0"/>
              <a:t>();</a:t>
            </a:r>
          </a:p>
          <a:p>
            <a:pPr marL="0" indent="0">
              <a:buNone/>
            </a:pPr>
            <a:r>
              <a:rPr lang="en-IN" dirty="0"/>
              <a:t>ADMUX|=(1&lt;&lt;REFS0)|(1&lt;&lt;REFS1);</a:t>
            </a:r>
          </a:p>
          <a:p>
            <a:pPr marL="0" indent="0">
              <a:buNone/>
            </a:pPr>
            <a:r>
              <a:rPr lang="en-IN" dirty="0"/>
              <a:t>ADCSRA|=(1&lt;&lt;ADEN)|(1&lt;&lt;ADATE)|(1&lt;&lt;ADPS0)|(1&lt;&lt;ADPS1)|(1&lt;&lt;ADPS2);</a:t>
            </a:r>
          </a:p>
          <a:p>
            <a:pPr marL="0" indent="0">
              <a:buNone/>
            </a:pPr>
            <a:r>
              <a:rPr lang="en-IN" i="1" dirty="0"/>
              <a:t>int16_t</a:t>
            </a:r>
            <a:r>
              <a:rPr lang="en-IN" dirty="0"/>
              <a:t> COUNTA=0;</a:t>
            </a:r>
          </a:p>
          <a:p>
            <a:pPr marL="0" indent="0">
              <a:buNone/>
            </a:pPr>
            <a:r>
              <a:rPr lang="en-IN" dirty="0"/>
              <a:t>char SHOWA[3];</a:t>
            </a:r>
          </a:p>
          <a:p>
            <a:pPr marL="0" indent="0">
              <a:buNone/>
            </a:pPr>
            <a:r>
              <a:rPr lang="en-IN" dirty="0" err="1"/>
              <a:t>send_a_command</a:t>
            </a:r>
            <a:r>
              <a:rPr lang="en-IN" dirty="0"/>
              <a:t>(0x01);</a:t>
            </a:r>
          </a:p>
          <a:p>
            <a:pPr marL="0" indent="0">
              <a:buNone/>
            </a:pPr>
            <a:r>
              <a:rPr lang="en-IN" dirty="0" err="1"/>
              <a:t>send_a_command</a:t>
            </a:r>
            <a:r>
              <a:rPr lang="en-IN" dirty="0"/>
              <a:t>(0x38);</a:t>
            </a:r>
          </a:p>
          <a:p>
            <a:pPr marL="0" indent="0">
              <a:buNone/>
            </a:pPr>
            <a:r>
              <a:rPr lang="en-IN" dirty="0" err="1"/>
              <a:t>send_a_command</a:t>
            </a:r>
            <a:r>
              <a:rPr lang="en-IN" dirty="0"/>
              <a:t>(0x0E);</a:t>
            </a:r>
          </a:p>
          <a:p>
            <a:pPr marL="0" indent="0">
              <a:buNone/>
            </a:pPr>
            <a:r>
              <a:rPr lang="en-IN" dirty="0"/>
              <a:t>ADCSRA|=(1&lt;&lt;ADSC);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308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7400" y="660400"/>
            <a:ext cx="5229352" cy="55499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IN" dirty="0"/>
              <a:t>while(1){</a:t>
            </a:r>
          </a:p>
          <a:p>
            <a:pPr marL="0" indent="0">
              <a:buNone/>
            </a:pPr>
            <a:r>
              <a:rPr lang="en-IN" dirty="0"/>
              <a:t>COUNTA=ADC/4;</a:t>
            </a:r>
          </a:p>
          <a:p>
            <a:pPr marL="0" indent="0">
              <a:buNone/>
            </a:pPr>
            <a:r>
              <a:rPr lang="en-IN" dirty="0"/>
              <a:t>if((COUNTA&gt;=255) &amp;&amp; (COUNTA&lt;=399))</a:t>
            </a:r>
          </a:p>
          <a:p>
            <a:pPr marL="0" indent="0">
              <a:buNone/>
            </a:pPr>
            <a:r>
              <a:rPr lang="en-IN" dirty="0"/>
              <a:t>{</a:t>
            </a:r>
          </a:p>
          <a:p>
            <a:pPr marL="0" indent="0">
              <a:buNone/>
            </a:pPr>
            <a:r>
              <a:rPr lang="en-IN" dirty="0"/>
              <a:t>for( </a:t>
            </a:r>
            <a:r>
              <a:rPr lang="en-IN" dirty="0" err="1"/>
              <a:t>int</a:t>
            </a:r>
            <a:r>
              <a:rPr lang="en-IN" dirty="0"/>
              <a:t> duty=100;duty&lt;255;duty++)</a:t>
            </a:r>
          </a:p>
          <a:p>
            <a:pPr marL="0" indent="0">
              <a:buNone/>
            </a:pPr>
            <a:r>
              <a:rPr lang="en-IN" dirty="0"/>
              <a:t>{</a:t>
            </a:r>
          </a:p>
          <a:p>
            <a:pPr marL="0" indent="0">
              <a:buNone/>
            </a:pPr>
            <a:r>
              <a:rPr lang="en-IN" dirty="0"/>
              <a:t>OCR0=duty;</a:t>
            </a:r>
          </a:p>
          <a:p>
            <a:pPr marL="0" indent="0">
              <a:buNone/>
            </a:pPr>
            <a:r>
              <a:rPr lang="en-IN" i="1" dirty="0"/>
              <a:t>_</a:t>
            </a:r>
            <a:r>
              <a:rPr lang="en-IN" i="1" dirty="0" err="1"/>
              <a:t>delay_ms</a:t>
            </a:r>
            <a:r>
              <a:rPr lang="en-IN" dirty="0"/>
              <a:t>(8);</a:t>
            </a:r>
          </a:p>
          <a:p>
            <a:pPr marL="0" indent="0">
              <a:buNone/>
            </a:pPr>
            <a:r>
              <a:rPr lang="en-IN" dirty="0"/>
              <a:t>}</a:t>
            </a:r>
          </a:p>
          <a:p>
            <a:pPr marL="0" indent="0">
              <a:buNone/>
            </a:pPr>
            <a:r>
              <a:rPr lang="en-IN" dirty="0"/>
              <a:t>}</a:t>
            </a:r>
          </a:p>
          <a:p>
            <a:pPr marL="0" indent="0">
              <a:buNone/>
            </a:pPr>
            <a:r>
              <a:rPr lang="en-IN" dirty="0"/>
              <a:t>else if((COUNTA&gt;=400) &amp;&amp; (COUNTA&lt;=500))</a:t>
            </a:r>
          </a:p>
          <a:p>
            <a:pPr marL="0" indent="0">
              <a:buNone/>
            </a:pPr>
            <a:r>
              <a:rPr lang="en-IN" dirty="0"/>
              <a:t>{</a:t>
            </a:r>
          </a:p>
          <a:p>
            <a:pPr marL="0" indent="0">
              <a:buNone/>
            </a:pPr>
            <a:r>
              <a:rPr lang="en-IN" dirty="0"/>
              <a:t>for( </a:t>
            </a:r>
            <a:r>
              <a:rPr lang="en-IN" dirty="0" err="1"/>
              <a:t>int</a:t>
            </a:r>
            <a:r>
              <a:rPr lang="en-IN" dirty="0"/>
              <a:t> duty=0;duty&lt;255;duty++)</a:t>
            </a:r>
          </a:p>
          <a:p>
            <a:pPr marL="0" indent="0">
              <a:buNone/>
            </a:pPr>
            <a:r>
              <a:rPr lang="en-IN" dirty="0"/>
              <a:t>{</a:t>
            </a:r>
          </a:p>
          <a:p>
            <a:pPr marL="0" indent="0">
              <a:buNone/>
            </a:pPr>
            <a:r>
              <a:rPr lang="en-IN" dirty="0"/>
              <a:t>OCR0=duty;</a:t>
            </a:r>
          </a:p>
          <a:p>
            <a:pPr marL="0" indent="0">
              <a:buNone/>
            </a:pPr>
            <a:r>
              <a:rPr lang="en-IN" i="1" dirty="0"/>
              <a:t>_</a:t>
            </a:r>
            <a:r>
              <a:rPr lang="en-IN" i="1" dirty="0" err="1"/>
              <a:t>delay_ms</a:t>
            </a:r>
            <a:r>
              <a:rPr lang="en-IN" dirty="0"/>
              <a:t>(8);</a:t>
            </a:r>
          </a:p>
          <a:p>
            <a:pPr marL="0" indent="0">
              <a:buNone/>
            </a:pPr>
            <a:r>
              <a:rPr lang="en-IN" dirty="0"/>
              <a:t>}</a:t>
            </a:r>
          </a:p>
          <a:p>
            <a:pPr marL="0" indent="0">
              <a:buNone/>
            </a:pPr>
            <a:r>
              <a:rPr lang="en-IN" dirty="0"/>
              <a:t>}</a:t>
            </a:r>
          </a:p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660400"/>
            <a:ext cx="5185156" cy="55499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1800" dirty="0"/>
              <a:t>else</a:t>
            </a:r>
          </a:p>
          <a:p>
            <a:pPr marL="0" indent="0">
              <a:buNone/>
            </a:pPr>
            <a:r>
              <a:rPr lang="en-IN" sz="1800" dirty="0"/>
              <a:t>{</a:t>
            </a:r>
          </a:p>
          <a:p>
            <a:pPr marL="0" indent="0">
              <a:buNone/>
            </a:pPr>
            <a:r>
              <a:rPr lang="en-IN" sz="1800" dirty="0"/>
              <a:t>duty=0x00;</a:t>
            </a:r>
          </a:p>
          <a:p>
            <a:pPr marL="0" indent="0">
              <a:buNone/>
            </a:pPr>
            <a:r>
              <a:rPr lang="en-IN" sz="1800" dirty="0"/>
              <a:t>}</a:t>
            </a:r>
          </a:p>
          <a:p>
            <a:pPr marL="0" indent="0">
              <a:buNone/>
            </a:pPr>
            <a:r>
              <a:rPr lang="en-IN" sz="1800" dirty="0" err="1"/>
              <a:t>send_a_string</a:t>
            </a:r>
            <a:r>
              <a:rPr lang="en-IN" sz="1800" dirty="0"/>
              <a:t>("smart bridge");</a:t>
            </a:r>
          </a:p>
          <a:p>
            <a:pPr marL="0" indent="0">
              <a:buNone/>
            </a:pPr>
            <a:r>
              <a:rPr lang="en-IN" sz="1800" dirty="0" err="1"/>
              <a:t>send_a_command</a:t>
            </a:r>
            <a:r>
              <a:rPr lang="en-IN" sz="1800" dirty="0"/>
              <a:t>(0x80+0x40+0);</a:t>
            </a:r>
          </a:p>
          <a:p>
            <a:pPr marL="0" indent="0">
              <a:buNone/>
            </a:pPr>
            <a:r>
              <a:rPr lang="en-IN" sz="1800" dirty="0" err="1"/>
              <a:t>send_a_string</a:t>
            </a:r>
            <a:r>
              <a:rPr lang="en-IN" sz="1800" dirty="0"/>
              <a:t>("temp(c)=");</a:t>
            </a:r>
          </a:p>
          <a:p>
            <a:pPr marL="0" indent="0">
              <a:buNone/>
            </a:pPr>
            <a:r>
              <a:rPr lang="en-IN" sz="1800" dirty="0" err="1"/>
              <a:t>send_a_command</a:t>
            </a:r>
            <a:r>
              <a:rPr lang="en-IN" sz="1800" dirty="0"/>
              <a:t>(0x80+0x40+8);</a:t>
            </a:r>
          </a:p>
          <a:p>
            <a:pPr marL="0" indent="0">
              <a:buNone/>
            </a:pPr>
            <a:r>
              <a:rPr lang="en-IN" sz="1800" i="1" dirty="0" err="1"/>
              <a:t>itoa</a:t>
            </a:r>
            <a:r>
              <a:rPr lang="en-IN" sz="1800" dirty="0"/>
              <a:t>(COUNTA,SHOWA,10);</a:t>
            </a:r>
          </a:p>
          <a:p>
            <a:pPr marL="0" indent="0">
              <a:buNone/>
            </a:pPr>
            <a:r>
              <a:rPr lang="en-IN" sz="1800" dirty="0" err="1"/>
              <a:t>send_a_string</a:t>
            </a:r>
            <a:r>
              <a:rPr lang="en-IN" sz="1800" dirty="0"/>
              <a:t>(SHOWA);</a:t>
            </a:r>
          </a:p>
          <a:p>
            <a:pPr marL="0" indent="0">
              <a:buNone/>
            </a:pPr>
            <a:r>
              <a:rPr lang="en-IN" sz="1800" dirty="0" err="1"/>
              <a:t>send_a_string</a:t>
            </a:r>
            <a:r>
              <a:rPr lang="en-IN" sz="1800" dirty="0"/>
              <a:t>("");</a:t>
            </a:r>
          </a:p>
          <a:p>
            <a:pPr marL="0" indent="0">
              <a:buNone/>
            </a:pPr>
            <a:r>
              <a:rPr lang="en-IN" sz="1800" dirty="0" err="1"/>
              <a:t>send_a_command</a:t>
            </a:r>
            <a:r>
              <a:rPr lang="en-IN" sz="1800" dirty="0"/>
              <a:t>(0x80+0);</a:t>
            </a:r>
          </a:p>
          <a:p>
            <a:pPr marL="0" indent="0">
              <a:buNone/>
            </a:pPr>
            <a:r>
              <a:rPr lang="en-IN" sz="1800" dirty="0"/>
              <a:t>}</a:t>
            </a:r>
          </a:p>
          <a:p>
            <a:pPr marL="0" indent="0">
              <a:buNone/>
            </a:pPr>
            <a:r>
              <a:rPr lang="en-IN" sz="1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8415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 SMART HOME ,MONITORING AND CONTROLLING </a:t>
            </a:r>
            <a:r>
              <a:rPr lang="en-IN" sz="3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WEB </a:t>
            </a:r>
            <a:r>
              <a:rPr lang="en-I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endParaRPr lang="en-IN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>
                <a:solidFill>
                  <a:srgbClr val="0070C0"/>
                </a:solidFill>
              </a:rPr>
              <a:t>1.STREET LIGHTS AUTOMATION USING IR SENSORS</a:t>
            </a:r>
          </a:p>
          <a:p>
            <a:r>
              <a:rPr lang="en-IN" dirty="0">
                <a:solidFill>
                  <a:srgbClr val="0070C0"/>
                </a:solidFill>
              </a:rPr>
              <a:t>2.CONTROLLING  SPEED OF FAN USING LDR</a:t>
            </a:r>
          </a:p>
          <a:p>
            <a:r>
              <a:rPr lang="en-IN" dirty="0">
                <a:solidFill>
                  <a:srgbClr val="0070C0"/>
                </a:solidFill>
              </a:rPr>
              <a:t>3.DOOR LOCKING USING WEB PAGE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23359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9300" y="596900"/>
            <a:ext cx="5267452" cy="56769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1600" dirty="0"/>
              <a:t>void </a:t>
            </a:r>
            <a:r>
              <a:rPr lang="en-IN" sz="1600" dirty="0" err="1"/>
              <a:t>send_a_command</a:t>
            </a:r>
            <a:r>
              <a:rPr lang="en-IN" sz="1600" dirty="0"/>
              <a:t>(unsigned char command)</a:t>
            </a:r>
          </a:p>
          <a:p>
            <a:pPr marL="0" indent="0">
              <a:buNone/>
            </a:pPr>
            <a:r>
              <a:rPr lang="en-IN" sz="1600" dirty="0"/>
              <a:t>{</a:t>
            </a:r>
          </a:p>
          <a:p>
            <a:pPr marL="0" indent="0">
              <a:buNone/>
            </a:pPr>
            <a:r>
              <a:rPr lang="en-IN" sz="1600" dirty="0"/>
              <a:t>PORTC=command;</a:t>
            </a:r>
          </a:p>
          <a:p>
            <a:pPr marL="0" indent="0">
              <a:buNone/>
            </a:pPr>
            <a:r>
              <a:rPr lang="en-IN" sz="1600" dirty="0"/>
              <a:t>PORTD&amp;=~(1&lt;&lt;</a:t>
            </a:r>
            <a:r>
              <a:rPr lang="en-IN" sz="1600" dirty="0" err="1"/>
              <a:t>registerselection</a:t>
            </a:r>
            <a:r>
              <a:rPr lang="en-IN" sz="1600" dirty="0"/>
              <a:t>);</a:t>
            </a:r>
          </a:p>
          <a:p>
            <a:pPr marL="0" indent="0">
              <a:buNone/>
            </a:pPr>
            <a:r>
              <a:rPr lang="en-IN" sz="1600" dirty="0"/>
              <a:t>PORTD|=(1&lt;&lt;enable);</a:t>
            </a:r>
          </a:p>
          <a:p>
            <a:pPr marL="0" indent="0">
              <a:buNone/>
            </a:pPr>
            <a:r>
              <a:rPr lang="en-IN" sz="1600" i="1" dirty="0"/>
              <a:t>_</a:t>
            </a:r>
            <a:r>
              <a:rPr lang="en-IN" sz="1600" i="1" dirty="0" err="1"/>
              <a:t>delay_ms</a:t>
            </a:r>
            <a:r>
              <a:rPr lang="en-IN" sz="1600" dirty="0"/>
              <a:t>(50);</a:t>
            </a:r>
          </a:p>
          <a:p>
            <a:pPr marL="0" indent="0">
              <a:buNone/>
            </a:pPr>
            <a:r>
              <a:rPr lang="en-IN" sz="1600" dirty="0"/>
              <a:t>PORTD&amp;=~(1&lt;&lt;enable);</a:t>
            </a:r>
          </a:p>
          <a:p>
            <a:pPr marL="0" indent="0">
              <a:buNone/>
            </a:pPr>
            <a:r>
              <a:rPr lang="en-IN" sz="1600" dirty="0"/>
              <a:t>PORTC=0;</a:t>
            </a:r>
          </a:p>
          <a:p>
            <a:pPr marL="0" indent="0">
              <a:buNone/>
            </a:pPr>
            <a:r>
              <a:rPr lang="en-IN" sz="1600" dirty="0" smtClean="0"/>
              <a:t>}</a:t>
            </a:r>
          </a:p>
          <a:p>
            <a:r>
              <a:rPr lang="en-IN" sz="1600" dirty="0"/>
              <a:t>void </a:t>
            </a:r>
            <a:r>
              <a:rPr lang="en-IN" sz="1600" dirty="0" err="1"/>
              <a:t>send_a_character</a:t>
            </a:r>
            <a:r>
              <a:rPr lang="en-IN" sz="1600" dirty="0"/>
              <a:t>(unsigned char character)</a:t>
            </a:r>
          </a:p>
          <a:p>
            <a:r>
              <a:rPr lang="en-IN" sz="1600" dirty="0"/>
              <a:t>{</a:t>
            </a:r>
          </a:p>
          <a:p>
            <a:r>
              <a:rPr lang="en-IN" sz="1600" dirty="0"/>
              <a:t>PORTC=character;</a:t>
            </a:r>
          </a:p>
          <a:p>
            <a:r>
              <a:rPr lang="en-IN" sz="1600" dirty="0"/>
              <a:t>PORTD|=(1&lt;&lt;</a:t>
            </a:r>
            <a:r>
              <a:rPr lang="en-IN" sz="1600" dirty="0" err="1"/>
              <a:t>registerselection</a:t>
            </a:r>
            <a:r>
              <a:rPr lang="en-IN" sz="1600" dirty="0"/>
              <a:t>);</a:t>
            </a:r>
          </a:p>
          <a:p>
            <a:r>
              <a:rPr lang="en-IN" sz="1600" dirty="0"/>
              <a:t>PORTD|=(1&lt;&lt;enable);</a:t>
            </a:r>
          </a:p>
          <a:p>
            <a:pPr marL="0" indent="0">
              <a:buNone/>
            </a:pPr>
            <a:endParaRPr lang="en-IN" sz="1600" dirty="0"/>
          </a:p>
          <a:p>
            <a:pPr marL="0" indent="0">
              <a:buNone/>
            </a:pPr>
            <a:endParaRPr lang="en-IN" sz="16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736600"/>
            <a:ext cx="5172456" cy="51338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1600" i="1" dirty="0" smtClean="0"/>
              <a:t>_</a:t>
            </a:r>
            <a:r>
              <a:rPr lang="en-IN" sz="1600" i="1" dirty="0" err="1"/>
              <a:t>delay_ms</a:t>
            </a:r>
            <a:r>
              <a:rPr lang="en-IN" sz="1600" dirty="0"/>
              <a:t>(50);</a:t>
            </a:r>
          </a:p>
          <a:p>
            <a:pPr marL="0" indent="0">
              <a:buNone/>
            </a:pPr>
            <a:r>
              <a:rPr lang="en-IN" sz="1600" dirty="0"/>
              <a:t>PORTD&amp;=~(1&lt;&lt;enable);</a:t>
            </a:r>
          </a:p>
          <a:p>
            <a:pPr marL="0" indent="0">
              <a:buNone/>
            </a:pPr>
            <a:r>
              <a:rPr lang="en-IN" sz="1600" dirty="0"/>
              <a:t>PORTC=0;</a:t>
            </a:r>
          </a:p>
          <a:p>
            <a:pPr marL="0" indent="0">
              <a:buNone/>
            </a:pPr>
            <a:r>
              <a:rPr lang="en-IN" sz="1600" dirty="0"/>
              <a:t>}</a:t>
            </a:r>
          </a:p>
          <a:p>
            <a:pPr marL="0" indent="0">
              <a:buNone/>
            </a:pPr>
            <a:r>
              <a:rPr lang="en-IN" sz="1600" dirty="0"/>
              <a:t>void </a:t>
            </a:r>
            <a:r>
              <a:rPr lang="en-IN" sz="1600" dirty="0" err="1"/>
              <a:t>send_a_string</a:t>
            </a:r>
            <a:r>
              <a:rPr lang="en-IN" sz="1600" dirty="0"/>
              <a:t>(char*</a:t>
            </a:r>
            <a:r>
              <a:rPr lang="en-IN" sz="1600" dirty="0" err="1"/>
              <a:t>string_of_characters</a:t>
            </a:r>
            <a:r>
              <a:rPr lang="en-IN" sz="1600" dirty="0"/>
              <a:t>)</a:t>
            </a:r>
          </a:p>
          <a:p>
            <a:pPr marL="0" indent="0">
              <a:buNone/>
            </a:pPr>
            <a:r>
              <a:rPr lang="en-IN" sz="1600" dirty="0"/>
              <a:t>{</a:t>
            </a:r>
          </a:p>
          <a:p>
            <a:pPr marL="0" indent="0">
              <a:buNone/>
            </a:pPr>
            <a:r>
              <a:rPr lang="en-IN" sz="1600" dirty="0"/>
              <a:t>while(*</a:t>
            </a:r>
            <a:r>
              <a:rPr lang="en-IN" sz="1600" dirty="0" err="1"/>
              <a:t>string_of_characters</a:t>
            </a:r>
            <a:r>
              <a:rPr lang="en-IN" sz="1600" dirty="0"/>
              <a:t>&gt;0)</a:t>
            </a:r>
          </a:p>
          <a:p>
            <a:pPr marL="0" indent="0">
              <a:buNone/>
            </a:pPr>
            <a:r>
              <a:rPr lang="en-IN" sz="1600" dirty="0"/>
              <a:t>{</a:t>
            </a:r>
          </a:p>
          <a:p>
            <a:pPr marL="0" indent="0">
              <a:buNone/>
            </a:pPr>
            <a:r>
              <a:rPr lang="en-IN" sz="1600" dirty="0" err="1"/>
              <a:t>send_a_character</a:t>
            </a:r>
            <a:r>
              <a:rPr lang="en-IN" sz="1600" dirty="0"/>
              <a:t>(*</a:t>
            </a:r>
            <a:r>
              <a:rPr lang="en-IN" sz="1600" dirty="0" err="1"/>
              <a:t>string_of_characters</a:t>
            </a:r>
            <a:r>
              <a:rPr lang="en-IN" sz="1600" dirty="0"/>
              <a:t>++);</a:t>
            </a:r>
          </a:p>
          <a:p>
            <a:pPr marL="0" indent="0">
              <a:buNone/>
            </a:pPr>
            <a:r>
              <a:rPr lang="en-IN" sz="1600" dirty="0"/>
              <a:t>}</a:t>
            </a:r>
          </a:p>
          <a:p>
            <a:pPr marL="0" indent="0">
              <a:buNone/>
            </a:pPr>
            <a:r>
              <a:rPr lang="en-IN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1487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805" t="3473"/>
          <a:stretch/>
        </p:blipFill>
        <p:spPr>
          <a:xfrm>
            <a:off x="787400" y="749300"/>
            <a:ext cx="105791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08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31954" r="31954"/>
          <a:stretch>
            <a:fillRect/>
          </a:stretch>
        </p:blipFill>
        <p:spPr>
          <a:xfrm>
            <a:off x="5334001" y="812800"/>
            <a:ext cx="5824178" cy="25527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901" y="812800"/>
            <a:ext cx="4254499" cy="5372100"/>
          </a:xfrm>
        </p:spPr>
        <p:txBody>
          <a:bodyPr>
            <a:normAutofit fontScale="92500" lnSpcReduction="10000"/>
          </a:bodyPr>
          <a:lstStyle/>
          <a:p>
            <a:r>
              <a:rPr lang="en-IN" sz="3500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Working:</a:t>
            </a:r>
          </a:p>
          <a:p>
            <a:r>
              <a:rPr lang="en-IN" sz="2600" dirty="0" smtClean="0"/>
              <a:t>1.Connections are made as per the shown figure.</a:t>
            </a:r>
          </a:p>
          <a:p>
            <a:r>
              <a:rPr lang="en-IN" sz="2600" dirty="0" smtClean="0"/>
              <a:t>2.After flashing , the constant LDR value will be read on the 16*2 LCD display and motor will be rotated as per the loop declaration and to required speed.</a:t>
            </a:r>
          </a:p>
          <a:p>
            <a:r>
              <a:rPr lang="en-IN" sz="2600" dirty="0" smtClean="0"/>
              <a:t>3.When heat produced on the LDR the values will be increased and speed of motor also been increased as per the loop declaration.</a:t>
            </a:r>
            <a:endParaRPr lang="en-IN" sz="2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100" y="3479800"/>
            <a:ext cx="6121400" cy="273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9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STREET LIGHTS AUTOMATION</a:t>
            </a:r>
            <a:endParaRPr lang="en-IN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 </a:t>
            </a:r>
            <a:r>
              <a:rPr lang="en-IN" sz="3200" dirty="0" smtClean="0">
                <a:solidFill>
                  <a:schemeClr val="accent2">
                    <a:lumMod val="50000"/>
                  </a:schemeClr>
                </a:solidFill>
              </a:rPr>
              <a:t>Components used: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IR Sensor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Connecting wires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err="1" smtClean="0"/>
              <a:t>Atmega</a:t>
            </a:r>
            <a:r>
              <a:rPr lang="en-IN" dirty="0" smtClean="0"/>
              <a:t> 32 Development board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Basic shield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9382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2675349" cy="1303867"/>
          </a:xfrm>
        </p:spPr>
        <p:txBody>
          <a:bodyPr/>
          <a:lstStyle/>
          <a:p>
            <a:r>
              <a:rPr lang="en-IN" dirty="0" smtClean="0"/>
              <a:t>IR Sensor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767" t="39251" r="19669" b="27695"/>
          <a:stretch/>
        </p:blipFill>
        <p:spPr>
          <a:xfrm>
            <a:off x="6019800" y="2730501"/>
            <a:ext cx="4864100" cy="31368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02499" y="2828836"/>
            <a:ext cx="4096011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ource Sans Pro"/>
              </a:rPr>
              <a:t>An</a:t>
            </a: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"/>
              </a:rPr>
              <a:t> </a:t>
            </a:r>
            <a:r>
              <a:rPr lang="en-I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ource Sans Pro"/>
              </a:rPr>
              <a:t>infrared sensor</a:t>
            </a: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"/>
              </a:rPr>
              <a:t> is an electronic device, that emits in order to sense some aspects of the surroundings</a:t>
            </a:r>
            <a:r>
              <a:rPr lang="en-I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ource Sans Pro"/>
              </a:rPr>
              <a:t>.</a:t>
            </a:r>
          </a:p>
          <a:p>
            <a:endParaRPr lang="en-IN" dirty="0">
              <a:solidFill>
                <a:schemeClr val="tx1">
                  <a:lumMod val="95000"/>
                  <a:lumOff val="5000"/>
                </a:schemeClr>
              </a:solidFill>
              <a:latin typeface="Source Sans Pr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ource Sans Pro"/>
              </a:rPr>
              <a:t> </a:t>
            </a: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"/>
              </a:rPr>
              <a:t>An IR sensor can measure the heat of an object as well as detects the motion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50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3201443" cy="1303867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chemeClr val="accent6">
                    <a:lumMod val="50000"/>
                  </a:schemeClr>
                </a:solidFill>
              </a:rPr>
              <a:t>APPLICATIONS:</a:t>
            </a:r>
            <a:endParaRPr lang="en-IN" sz="3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Remote controlling functions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Smart phones to find distance of objects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Radiation thermometers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Human body detection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Gas </a:t>
            </a:r>
            <a:r>
              <a:rPr lang="en-IN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analyzers</a:t>
            </a:r>
            <a:endParaRPr lang="en-IN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Rail safety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Night vision devices      etc…..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080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15233" y="2993721"/>
            <a:ext cx="1791222" cy="11148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IR Sensor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4546948" y="2054269"/>
            <a:ext cx="1741118" cy="29937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Atmega32</a:t>
            </a:r>
          </a:p>
          <a:p>
            <a:pPr algn="ctr"/>
            <a:r>
              <a:rPr lang="en-IN" dirty="0" smtClean="0"/>
              <a:t>Microcontroller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7027101" y="2893512"/>
            <a:ext cx="1716066" cy="10521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LED Lights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9194104" y="3544866"/>
            <a:ext cx="1127343" cy="3507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output</a:t>
            </a:r>
            <a:endParaRPr lang="en-IN" dirty="0"/>
          </a:p>
        </p:txBody>
      </p:sp>
      <p:sp>
        <p:nvSpPr>
          <p:cNvPr id="7" name="Right Arrow 6"/>
          <p:cNvSpPr/>
          <p:nvPr/>
        </p:nvSpPr>
        <p:spPr>
          <a:xfrm>
            <a:off x="3106455" y="3319397"/>
            <a:ext cx="1440493" cy="400833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ight Arrow 7"/>
          <p:cNvSpPr/>
          <p:nvPr/>
        </p:nvSpPr>
        <p:spPr>
          <a:xfrm>
            <a:off x="6288066" y="3319396"/>
            <a:ext cx="739035" cy="400833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1565753" y="989556"/>
            <a:ext cx="8755694" cy="8141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 smtClean="0">
                <a:solidFill>
                  <a:srgbClr val="002060"/>
                </a:solidFill>
              </a:rPr>
              <a:t>BLOCK DIAGRAM OF AUTOMATIC STREET LIGHTS</a:t>
            </a:r>
            <a:endParaRPr lang="en-IN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461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918" t="17851" r="4047" b="10232"/>
          <a:stretch/>
        </p:blipFill>
        <p:spPr>
          <a:xfrm>
            <a:off x="789140" y="676405"/>
            <a:ext cx="10597019" cy="552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863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2650297" cy="1303867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rgbClr val="002060"/>
                </a:solidFill>
              </a:rPr>
              <a:t>Algorithm:</a:t>
            </a:r>
            <a:endParaRPr lang="en-IN" sz="3200" dirty="0">
              <a:solidFill>
                <a:srgbClr val="00206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1.Start the program.</a:t>
            </a:r>
          </a:p>
          <a:p>
            <a:r>
              <a:rPr lang="en-IN" dirty="0"/>
              <a:t>2.Initialize the input and output ports.</a:t>
            </a:r>
          </a:p>
          <a:p>
            <a:r>
              <a:rPr lang="en-IN" dirty="0"/>
              <a:t>3.Set a switch condition ,if the condition is true then on the led and delay for 500 </a:t>
            </a:r>
            <a:r>
              <a:rPr lang="en-IN" dirty="0" err="1"/>
              <a:t>milli</a:t>
            </a:r>
            <a:r>
              <a:rPr lang="en-IN" dirty="0"/>
              <a:t> seconds and off the led.</a:t>
            </a:r>
          </a:p>
          <a:p>
            <a:r>
              <a:rPr lang="en-IN" dirty="0"/>
              <a:t>4.Else off the led.</a:t>
            </a:r>
          </a:p>
          <a:p>
            <a:r>
              <a:rPr lang="en-IN" dirty="0"/>
              <a:t>5. Repeat it for several ports which were included.</a:t>
            </a:r>
          </a:p>
          <a:p>
            <a:r>
              <a:rPr lang="en-IN" dirty="0"/>
              <a:t>6.Stop the </a:t>
            </a:r>
            <a:r>
              <a:rPr lang="en-IN" dirty="0" smtClean="0"/>
              <a:t>program.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53586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64" t="729"/>
          <a:stretch/>
        </p:blipFill>
        <p:spPr>
          <a:xfrm>
            <a:off x="826717" y="640245"/>
            <a:ext cx="10559441" cy="555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220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1335</TotalTime>
  <Words>865</Words>
  <Application>Microsoft Office PowerPoint</Application>
  <PresentationFormat>Widescreen</PresentationFormat>
  <Paragraphs>171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Arial Black</vt:lpstr>
      <vt:lpstr>Garamond</vt:lpstr>
      <vt:lpstr>Source Sans Pro</vt:lpstr>
      <vt:lpstr>Times New Roman</vt:lpstr>
      <vt:lpstr>Wingdings</vt:lpstr>
      <vt:lpstr>Organic</vt:lpstr>
      <vt:lpstr>PROJECT WORK ON EMBEEDED SYSTEMS WITH IOT</vt:lpstr>
      <vt:lpstr>IOT SMART HOME ,MONITORING AND CONTROLLING USING WEB PAGE</vt:lpstr>
      <vt:lpstr>STREET LIGHTS AUTOMATION</vt:lpstr>
      <vt:lpstr>IR Sensor</vt:lpstr>
      <vt:lpstr>APPLICATIONS:</vt:lpstr>
      <vt:lpstr>PowerPoint Presentation</vt:lpstr>
      <vt:lpstr>PowerPoint Presentation</vt:lpstr>
      <vt:lpstr>Algorithm:</vt:lpstr>
      <vt:lpstr>PowerPoint Presentation</vt:lpstr>
      <vt:lpstr>PowerPoint Presentation</vt:lpstr>
      <vt:lpstr>Working before the object passing through IR Sensor</vt:lpstr>
      <vt:lpstr>Working after the object passing through IR Sensor</vt:lpstr>
      <vt:lpstr>CONTROLLING SPEED OF FAN USING LDR</vt:lpstr>
      <vt:lpstr>LDR Applications:</vt:lpstr>
      <vt:lpstr>PowerPoint Presentation</vt:lpstr>
      <vt:lpstr>PowerPoint Presentation</vt:lpstr>
      <vt:lpstr>Algorithm: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SMART HOME ,MONITORING AND CONTROLLING USINGWEB PAGE</dc:title>
  <dc:creator>JAYASURYA</dc:creator>
  <cp:lastModifiedBy>JAYASURYA</cp:lastModifiedBy>
  <cp:revision>29</cp:revision>
  <dcterms:created xsi:type="dcterms:W3CDTF">2019-06-19T13:53:37Z</dcterms:created>
  <dcterms:modified xsi:type="dcterms:W3CDTF">2019-06-21T08:01:50Z</dcterms:modified>
</cp:coreProperties>
</file>